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72" r:id="rId4"/>
    <p:sldId id="267" r:id="rId5"/>
    <p:sldId id="269" r:id="rId6"/>
    <p:sldId id="273" r:id="rId7"/>
    <p:sldId id="271" r:id="rId8"/>
  </p:sldIdLst>
  <p:sldSz cx="12192000" cy="6858000"/>
  <p:notesSz cx="6858000" cy="9144000"/>
  <p:embeddedFontLst>
    <p:embeddedFont>
      <p:font typeface="等线" panose="02010600030101010101" pitchFamily="2" charset="-122"/>
      <p:regular r:id="rId11"/>
    </p:embeddedFont>
    <p:embeddedFont>
      <p:font typeface="等线 Light" panose="02010600030101010101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icrosoft YaHei Light" panose="020B0502040204020203" pitchFamily="34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D19"/>
    <a:srgbClr val="02CFD3"/>
    <a:srgbClr val="057FC2"/>
    <a:srgbClr val="02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gradFill>
              <a:gsLst>
                <a:gs pos="0">
                  <a:srgbClr val="057FC2"/>
                </a:gs>
                <a:gs pos="77000">
                  <a:srgbClr val="00CEFE"/>
                </a:gs>
              </a:gsLst>
              <a:lin ang="0" scaled="1"/>
            </a:gradFill>
            <a:ln w="12700" cap="flat">
              <a:noFill/>
              <a:miter lim="400000"/>
            </a:ln>
            <a:effectLst/>
          </c:spPr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E-47FB-ACA2-F362BC36D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8392DEC-61B0-4DBD-AFF4-D5A6D70DC5FC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54565F7-C729-487F-A18B-DCFC0AB09D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3C7A2F-BC29-4745-AC99-9EB76CFA7DB8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4C503D3-3C15-43C4-A506-F3F89677B1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8602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A0D19"/>
              </a:gs>
              <a:gs pos="100000">
                <a:srgbClr val="0A0D19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08470" y="4095138"/>
            <a:ext cx="8011400" cy="565827"/>
          </a:xfrm>
          <a:prstGeom prst="rect">
            <a:avLst/>
          </a:prstGeom>
          <a:gradFill>
            <a:gsLst>
              <a:gs pos="10000">
                <a:srgbClr val="02C4C9"/>
              </a:gs>
              <a:gs pos="100000">
                <a:srgbClr val="02CFD3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274955" y="2980690"/>
            <a:ext cx="685038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Human stress </a:t>
            </a:r>
          </a:p>
          <a:p>
            <a:pPr algn="ctr"/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</a:t>
            </a:r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etection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b="1121"/>
          <a:stretch>
            <a:fillRect/>
          </a:stretch>
        </p:blipFill>
        <p:spPr>
          <a:xfrm>
            <a:off x="6034405" y="635"/>
            <a:ext cx="6157595" cy="556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5565140"/>
            <a:ext cx="6114415" cy="1292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23353" y="2244304"/>
            <a:ext cx="6858001" cy="2369389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>
            <a:off x="4400550" y="662940"/>
            <a:ext cx="3239135" cy="3239135"/>
            <a:chOff x="0" y="0"/>
            <a:chExt cx="8637190" cy="8637190"/>
          </a:xfrm>
        </p:grpSpPr>
        <p:graphicFrame>
          <p:nvGraphicFramePr>
            <p:cNvPr id="10" name="2D Pie Chart"/>
            <p:cNvGraphicFramePr/>
            <p:nvPr/>
          </p:nvGraphicFramePr>
          <p:xfrm>
            <a:off x="0" y="0"/>
            <a:ext cx="8637191" cy="86371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Circle"/>
            <p:cNvSpPr/>
            <p:nvPr/>
          </p:nvSpPr>
          <p:spPr>
            <a:xfrm>
              <a:off x="426573" y="426573"/>
              <a:ext cx="7784045" cy="778404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907915" y="1914525"/>
            <a:ext cx="237617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In General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631315" y="506730"/>
            <a:ext cx="303657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Eye movement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r>
              <a:rPr lang="en-US">
                <a:sym typeface="+mn-ea"/>
              </a:rPr>
              <a:t> </a:t>
            </a:r>
            <a:endParaRPr lang="en-US"/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50-60% for child,adult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631315" y="200342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Blood oxygen levels</a:t>
            </a:r>
            <a:endParaRPr lang="en-US" sz="2000"/>
          </a:p>
          <a:p>
            <a:pPr algn="l"/>
            <a:endParaRPr lang="en-US"/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95-100% for child,adult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631315" y="3292475"/>
            <a:ext cx="395986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Number of hours slept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endParaRPr lang="en-US" b="1">
              <a:solidFill>
                <a:srgbClr val="00B0F0"/>
              </a:solidFill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9-11 hours child sleep per day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8-9 hours adults sleep per day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868920" y="2596515"/>
            <a:ext cx="2540000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000" b="1">
                <a:solidFill>
                  <a:srgbClr val="00B0F0"/>
                </a:solidFill>
                <a:sym typeface="+mn-ea"/>
              </a:rPr>
              <a:t>Heart rate</a:t>
            </a:r>
            <a:endParaRPr lang="en-US" sz="2000" b="1">
              <a:solidFill>
                <a:srgbClr val="00B0F0"/>
              </a:solidFill>
            </a:endParaRPr>
          </a:p>
          <a:p>
            <a:pPr algn="l"/>
            <a:endParaRPr lang="en-US" b="1">
              <a:solidFill>
                <a:srgbClr val="00B0F0"/>
              </a:solidFill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60-95 bpm for child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60-100 bpm for adult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868920" y="4427855"/>
            <a:ext cx="387858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Body temperature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97.9°F to 100.4°F for child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97.5°F to 98.2°F for adult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7868920" y="335280"/>
            <a:ext cx="4248150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Respiration rate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12-20 breaths per minute for child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15-25 breaths per minute for adult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719580" y="4873625"/>
            <a:ext cx="46888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can be done using</a:t>
            </a:r>
          </a:p>
          <a:p>
            <a:pPr algn="l"/>
            <a:endParaRPr lang="en-US" sz="20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Smart-Yoga Pillow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Wearable devices,Mobile apps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Sleep trackers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Oura 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5" y="2630805"/>
            <a:ext cx="10025380" cy="2663190"/>
          </a:xfrm>
          <a:prstGeom prst="rect">
            <a:avLst/>
          </a:prstGeom>
        </p:spPr>
      </p:pic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61135" y="760730"/>
            <a:ext cx="6015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>
                <a:ln/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Describetion </a:t>
            </a:r>
            <a:r>
              <a:rPr lang="en-US" sz="3200" b="1">
                <a:ln/>
                <a:solidFill>
                  <a:srgbClr val="00B0F0"/>
                </a:solidFill>
                <a:effectLst/>
              </a:rPr>
              <a:t>of Sleeping_Dataset</a:t>
            </a:r>
          </a:p>
        </p:txBody>
      </p:sp>
      <p:sp>
        <p:nvSpPr>
          <p:cNvPr id="5" name="矩形 4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05280" y="1526540"/>
            <a:ext cx="10285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Many nowadays sleep without considering the benefits sleep brings to the human body. The Smart-Yoga Pillow (SaYoPillow) is presented as an edge device to aid in the understanding of the link between stress and sleep.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460240" y="5567680"/>
            <a:ext cx="7341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Stress Levels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(0- low/normal, 1 – medium low, 2- medium, 3-medium high, 4 -high)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706789"/>
            <a:ext cx="5085988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Methodology</a:t>
            </a:r>
          </a:p>
        </p:txBody>
      </p:sp>
      <p:sp>
        <p:nvSpPr>
          <p:cNvPr id="5" name="矩形 4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52488" y="3747651"/>
            <a:ext cx="8887025" cy="0"/>
          </a:xfrm>
          <a:prstGeom prst="line">
            <a:avLst/>
          </a:prstGeom>
          <a:ln w="15875">
            <a:solidFill>
              <a:srgbClr val="057F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538467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01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10238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02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82008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03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53779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04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825550" y="3320588"/>
            <a:ext cx="827984" cy="827984"/>
          </a:xfrm>
          <a:prstGeom prst="ellipse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" panose="020B0604020202020204" pitchFamily="34" charset="0"/>
              </a:rPr>
              <a:t>05</a:t>
            </a:r>
            <a:endParaRPr lang="zh-CN" altLang="en-US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Oval 8_1"/>
          <p:cNvSpPr/>
          <p:nvPr/>
        </p:nvSpPr>
        <p:spPr>
          <a:xfrm>
            <a:off x="670561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Oval 9_1"/>
          <p:cNvSpPr/>
          <p:nvPr/>
        </p:nvSpPr>
        <p:spPr>
          <a:xfrm>
            <a:off x="2742332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Oval 10_1"/>
          <p:cNvSpPr/>
          <p:nvPr/>
        </p:nvSpPr>
        <p:spPr>
          <a:xfrm>
            <a:off x="4814102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Oval 11_1"/>
          <p:cNvSpPr/>
          <p:nvPr/>
        </p:nvSpPr>
        <p:spPr>
          <a:xfrm>
            <a:off x="6885873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Oval 12_1"/>
          <p:cNvSpPr/>
          <p:nvPr/>
        </p:nvSpPr>
        <p:spPr>
          <a:xfrm>
            <a:off x="8957644" y="2452684"/>
            <a:ext cx="2563797" cy="2563792"/>
          </a:xfrm>
          <a:prstGeom prst="ellipse">
            <a:avLst/>
          </a:prstGeom>
          <a:noFill/>
          <a:ln>
            <a:solidFill>
              <a:srgbClr val="057FC2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670560" y="5166634"/>
            <a:ext cx="25637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Data collection</a:t>
            </a:r>
          </a:p>
        </p:txBody>
      </p:sp>
      <p:sp>
        <p:nvSpPr>
          <p:cNvPr id="21" name="TextBox 30"/>
          <p:cNvSpPr txBox="1"/>
          <p:nvPr/>
        </p:nvSpPr>
        <p:spPr>
          <a:xfrm>
            <a:off x="4814102" y="5166634"/>
            <a:ext cx="256379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Development of a machine learning model</a:t>
            </a:r>
          </a:p>
        </p:txBody>
      </p:sp>
      <p:sp>
        <p:nvSpPr>
          <p:cNvPr id="22" name="TextBox 30"/>
          <p:cNvSpPr txBox="1"/>
          <p:nvPr/>
        </p:nvSpPr>
        <p:spPr>
          <a:xfrm>
            <a:off x="8957643" y="5166634"/>
            <a:ext cx="25637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Stress detection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6885873" y="4310034"/>
            <a:ext cx="25637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Model training </a:t>
            </a:r>
          </a:p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and validation</a:t>
            </a:r>
          </a:p>
        </p:txBody>
      </p:sp>
      <p:sp>
        <p:nvSpPr>
          <p:cNvPr id="24" name="TextBox 30"/>
          <p:cNvSpPr txBox="1"/>
          <p:nvPr/>
        </p:nvSpPr>
        <p:spPr>
          <a:xfrm>
            <a:off x="2742331" y="4310034"/>
            <a:ext cx="25637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Data Preprocessing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ṧļiḋè"/>
          <p:cNvSpPr/>
          <p:nvPr/>
        </p:nvSpPr>
        <p:spPr>
          <a:xfrm>
            <a:off x="3139798" y="2628371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iṩļiḓê"/>
          <p:cNvSpPr/>
          <p:nvPr/>
        </p:nvSpPr>
        <p:spPr>
          <a:xfrm>
            <a:off x="2668940" y="2628371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í$ľíḍè"/>
          <p:cNvSpPr/>
          <p:nvPr/>
        </p:nvSpPr>
        <p:spPr>
          <a:xfrm flipV="1">
            <a:off x="2668940" y="317477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íṣḻiḓê"/>
          <p:cNvSpPr/>
          <p:nvPr/>
        </p:nvSpPr>
        <p:spPr>
          <a:xfrm>
            <a:off x="2472710" y="3392383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îš1iďé"/>
          <p:cNvSpPr/>
          <p:nvPr/>
        </p:nvSpPr>
        <p:spPr>
          <a:xfrm>
            <a:off x="2001852" y="339238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iṣḻîḍê"/>
          <p:cNvSpPr/>
          <p:nvPr/>
        </p:nvSpPr>
        <p:spPr>
          <a:xfrm flipV="1">
            <a:off x="2001852" y="3938785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íšḷîḓé"/>
          <p:cNvSpPr/>
          <p:nvPr/>
        </p:nvSpPr>
        <p:spPr>
          <a:xfrm>
            <a:off x="3807122" y="3392383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îŝļíḓe"/>
          <p:cNvSpPr/>
          <p:nvPr/>
        </p:nvSpPr>
        <p:spPr>
          <a:xfrm>
            <a:off x="3336264" y="3392383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îṣḷiḋe"/>
          <p:cNvSpPr/>
          <p:nvPr/>
        </p:nvSpPr>
        <p:spPr>
          <a:xfrm flipV="1">
            <a:off x="3336264" y="3938785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ís1ïḍè"/>
          <p:cNvSpPr/>
          <p:nvPr/>
        </p:nvSpPr>
        <p:spPr>
          <a:xfrm>
            <a:off x="3139798" y="4156399"/>
            <a:ext cx="658532" cy="1092804"/>
          </a:xfrm>
          <a:prstGeom prst="diamond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íşľïďe"/>
          <p:cNvSpPr/>
          <p:nvPr/>
        </p:nvSpPr>
        <p:spPr>
          <a:xfrm>
            <a:off x="2668940" y="4156399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iŝḷíďé"/>
          <p:cNvSpPr/>
          <p:nvPr/>
        </p:nvSpPr>
        <p:spPr>
          <a:xfrm flipV="1">
            <a:off x="2668940" y="4702801"/>
            <a:ext cx="801074" cy="546402"/>
          </a:xfrm>
          <a:prstGeom prst="parallelogram">
            <a:avLst>
              <a:gd name="adj" fmla="val 6062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79740" y="3174773"/>
            <a:ext cx="3263593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79740" y="4702801"/>
            <a:ext cx="3390915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814233" y="3938785"/>
            <a:ext cx="2516989" cy="0"/>
          </a:xfrm>
          <a:prstGeom prst="line">
            <a:avLst/>
          </a:prstGeom>
          <a:ln w="3175">
            <a:solidFill>
              <a:srgbClr val="0A0D19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60400" y="706789"/>
            <a:ext cx="5085988" cy="127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>
                <a:ln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Machine learning</a:t>
            </a:r>
            <a:endParaRPr lang="en-US" sz="3200" b="1">
              <a:ln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3200" b="1" dirty="0">
              <a:ln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9737" y="541377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TextBox 30"/>
          <p:cNvSpPr txBox="1"/>
          <p:nvPr/>
        </p:nvSpPr>
        <p:spPr>
          <a:xfrm>
            <a:off x="6917055" y="2842260"/>
            <a:ext cx="172910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Logistic regressionon</a:t>
            </a: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Navie bayes</a:t>
            </a:r>
          </a:p>
          <a:p>
            <a:pPr>
              <a:lnSpc>
                <a:spcPct val="120000"/>
              </a:lnSpc>
            </a:pPr>
            <a:endParaRPr lang="en-US" sz="1050" dirty="0">
              <a:solidFill>
                <a:srgbClr val="00B0F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6917222" y="4463461"/>
            <a:ext cx="5274778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Decision tree</a:t>
            </a:r>
          </a:p>
          <a:p>
            <a:pPr>
              <a:lnSpc>
                <a:spcPct val="120000"/>
              </a:lnSpc>
            </a:pP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3" name="TextBox 30"/>
          <p:cNvSpPr txBox="1"/>
          <p:nvPr/>
        </p:nvSpPr>
        <p:spPr>
          <a:xfrm>
            <a:off x="5469903" y="3721035"/>
            <a:ext cx="5274778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XGB classifier</a:t>
            </a:r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Random forest classifier</a:t>
            </a:r>
          </a:p>
          <a:p>
            <a:pPr>
              <a:lnSpc>
                <a:spcPct val="120000"/>
              </a:lnSpc>
            </a:pPr>
            <a:endParaRPr lang="en-US" sz="105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Microsoft YaHei Light" panose="020B0502040204020203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802505" y="2832735"/>
            <a:ext cx="767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100%</a:t>
            </a:r>
          </a:p>
          <a:p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4691380" y="3592195"/>
            <a:ext cx="6400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98%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5680710" y="4279265"/>
            <a:ext cx="8305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icrosoft YaHei Light" panose="020B0502040204020203" pitchFamily="34" charset="-122"/>
              </a:rPr>
              <a:t>98.4%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75" y="328930"/>
            <a:ext cx="385572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1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71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85" y="2722245"/>
            <a:ext cx="6246495" cy="3855720"/>
          </a:xfrm>
          <a:prstGeom prst="rect">
            <a:avLst/>
          </a:prstGeom>
        </p:spPr>
      </p:pic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045335" y="697230"/>
            <a:ext cx="858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00B0F0"/>
                </a:solidFill>
              </a:rPr>
              <a:t>UI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45410" y="1077595"/>
            <a:ext cx="1323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00B0F0"/>
                </a:solidFill>
              </a:rPr>
              <a:t>using tkinter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485" y="298450"/>
            <a:ext cx="226314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41050"/>
          <a:stretch>
            <a:fillRect/>
          </a:stretch>
        </p:blipFill>
        <p:spPr>
          <a:xfrm flipH="1">
            <a:off x="-1" y="4172752"/>
            <a:ext cx="12249561" cy="2685248"/>
          </a:xfrm>
          <a:prstGeom prst="rect">
            <a:avLst/>
          </a:prstGeom>
        </p:spPr>
      </p:pic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9379" y="1417913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79764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0149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75419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26904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71707" y="1418117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8029575" y="3309938"/>
            <a:ext cx="5080000" cy="20453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508000"/>
            <a:r>
              <a:rPr lang="en-US" sz="2000" b="1">
                <a:latin typeface="Times New Roman" panose="02020603050405020304" charset="0"/>
              </a:rPr>
              <a:t>Team Members</a:t>
            </a:r>
            <a:endParaRPr lang="en-US" sz="1350" b="0">
              <a:latin typeface="Times New Roman" panose="02020603050405020304" charset="0"/>
              <a:cs typeface="等线" charset="0"/>
            </a:endParaRPr>
          </a:p>
          <a:p>
            <a:pPr indent="508000"/>
            <a:r>
              <a:rPr lang="en-US" sz="1350" b="0">
                <a:latin typeface="Times New Roman" panose="02020603050405020304" charset="0"/>
                <a:cs typeface="等线" charset="0"/>
              </a:rPr>
              <a:t> </a:t>
            </a:r>
          </a:p>
          <a:p>
            <a:pPr indent="508000"/>
            <a:r>
              <a:rPr lang="en-US" sz="1350" b="0">
                <a:latin typeface="Times New Roman" panose="02020603050405020304" charset="0"/>
                <a:cs typeface="等线" charset="0"/>
              </a:rPr>
              <a:t> </a:t>
            </a:r>
            <a:endParaRPr lang="en-US" sz="1600" b="1">
              <a:latin typeface="Times New Roman" panose="02020603050405020304" charset="0"/>
              <a:cs typeface="等线" charset="0"/>
            </a:endParaRPr>
          </a:p>
          <a:p>
            <a:pPr indent="508000"/>
            <a:r>
              <a:rPr lang="en-US" sz="1600" b="1">
                <a:latin typeface="Times New Roman" panose="02020603050405020304" charset="0"/>
                <a:cs typeface="等线" charset="0"/>
              </a:rPr>
              <a:t>20MIA1031 -   SANJAY.M</a:t>
            </a:r>
          </a:p>
          <a:p>
            <a:pPr indent="508000"/>
            <a:r>
              <a:rPr lang="en-US" sz="1600" b="1">
                <a:latin typeface="Times New Roman" panose="02020603050405020304" charset="0"/>
                <a:cs typeface="等线" charset="0"/>
              </a:rPr>
              <a:t>20MIA1039-   SRIGANTH R</a:t>
            </a:r>
          </a:p>
          <a:p>
            <a:pPr indent="508000"/>
            <a:r>
              <a:rPr lang="en-US" sz="1600" b="1">
                <a:latin typeface="Times New Roman" panose="02020603050405020304" charset="0"/>
                <a:cs typeface="等线" charset="0"/>
              </a:rPr>
              <a:t>20MIA1106-    MADHU KIRAN P</a:t>
            </a:r>
          </a:p>
          <a:p>
            <a:pPr indent="508000"/>
            <a:r>
              <a:rPr lang="en-US" sz="1600" b="1">
                <a:latin typeface="Times New Roman" panose="02020603050405020304" charset="0"/>
                <a:cs typeface="等线" charset="0"/>
              </a:rPr>
              <a:t>20MIA1117-   PILLARAM MANOJ</a:t>
            </a:r>
            <a:endParaRPr lang="en-US" sz="1600" b="1">
              <a:solidFill>
                <a:srgbClr val="000000"/>
              </a:solidFill>
              <a:latin typeface="Times New Roman" panose="02020603050405020304" charset="0"/>
              <a:cs typeface="等线" charset="0"/>
            </a:endParaRPr>
          </a:p>
          <a:p>
            <a:pPr indent="508000"/>
            <a:r>
              <a:rPr lang="en-US" sz="1600" b="1">
                <a:solidFill>
                  <a:srgbClr val="000000"/>
                </a:solidFill>
                <a:latin typeface="Times New Roman" panose="02020603050405020304" charset="0"/>
                <a:cs typeface="等线" charset="0"/>
              </a:rPr>
              <a:t>20MIA1162 -   GUNA SHANKAR.S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entury Gothic"/>
        <a:ea typeface="微软雅黑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57FC2"/>
            </a:gs>
            <a:gs pos="77000">
              <a:srgbClr val="00CEFE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等线 Light</vt:lpstr>
      <vt:lpstr>等线</vt:lpstr>
      <vt:lpstr>Arial</vt:lpstr>
      <vt:lpstr>Calibri Light</vt:lpstr>
      <vt:lpstr>Times New Roman</vt:lpstr>
      <vt:lpstr>Microsoft YaHei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Manoj Reddy</dc:creator>
  <cp:lastModifiedBy>Manoj Reddy</cp:lastModifiedBy>
  <cp:revision>115</cp:revision>
  <dcterms:created xsi:type="dcterms:W3CDTF">2019-06-08T03:40:00Z</dcterms:created>
  <dcterms:modified xsi:type="dcterms:W3CDTF">2023-08-22T13:10:42Z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1033-11.2.0.11516</vt:lpwstr>
  </property>
  <property fmtid="{D5CDD505-2E9C-101B-9397-08002B2CF9AE}" pid="3" name="ICV">
    <vt:lpwstr>3E3DD49FB6FE457FBE35B305A0D22A60</vt:lpwstr>
  </property>
</Properties>
</file>